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645" r:id="rId6"/>
    <p:sldId id="67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Morph, Annotate, Work Together, Tell Me" id="{B9B51309-D148-4332-87C2-07BE32FBCA3B}">
          <p14:sldIdLst>
            <p14:sldId id="256"/>
            <p14:sldId id="645"/>
            <p14:sldId id="6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63FB0-9F45-4DF3-827A-D4708068B1CE}" v="3" dt="2023-03-01T09:39:44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241" autoAdjust="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1164324"/>
            <a:ext cx="11197047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Budget Committee during 76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Executive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399" y="3429000"/>
            <a:ext cx="9582736" cy="283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EC-76/Doc. 5 and EC-76/INF. 5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1 March 2023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570542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Goal of Budget Working Group</a:t>
            </a:r>
          </a:p>
        </p:txBody>
      </p:sp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3D074406-0742-0549-BDD6-97EDFDB479C9}"/>
              </a:ext>
            </a:extLst>
          </p:cNvPr>
          <p:cNvSpPr txBox="1">
            <a:spLocks/>
          </p:cNvSpPr>
          <p:nvPr/>
        </p:nvSpPr>
        <p:spPr>
          <a:xfrm>
            <a:off x="541609" y="1524708"/>
            <a:ext cx="10770825" cy="48852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900" dirty="0">
                <a:cs typeface="Segoe UI"/>
              </a:rPr>
              <a:t>Identify during EC-76, </a:t>
            </a:r>
            <a:r>
              <a:rPr lang="en-US" sz="1900" dirty="0">
                <a:latin typeface="Segoe UI"/>
                <a:cs typeface="Segoe UI"/>
              </a:rPr>
              <a:t>if possible, a consensus Maximum Expenditure level for 2024-2027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900" dirty="0">
                <a:latin typeface="Segoe UI"/>
                <a:cs typeface="Segoe UI"/>
              </a:rPr>
              <a:t>Propose updates to the Recommendation to Cg-19 on the level of Maximum Expenditures for 2024-2027 (EC-76/Doc. 5)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900" dirty="0">
                <a:latin typeface="Segoe UI"/>
                <a:cs typeface="Segoe UI"/>
              </a:rPr>
              <a:t>Provide guidance to the Secretariat on modifications to the issued INF document in line with the above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900" b="1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4D85C-6123-A779-C178-BB3CD0BFF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8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570542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Potential Maximum Expenditure Scenarios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DEE3B4-B079-355C-A205-9D7566E45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43635"/>
              </p:ext>
            </p:extLst>
          </p:nvPr>
        </p:nvGraphicFramePr>
        <p:xfrm>
          <a:off x="1489169" y="1364692"/>
          <a:ext cx="869115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87775">
                  <a:extLst>
                    <a:ext uri="{9D8B030D-6E8A-4147-A177-3AD203B41FA5}">
                      <a16:colId xmlns:a16="http://schemas.microsoft.com/office/drawing/2014/main" val="2374267272"/>
                    </a:ext>
                  </a:extLst>
                </a:gridCol>
                <a:gridCol w="2403379">
                  <a:extLst>
                    <a:ext uri="{9D8B030D-6E8A-4147-A177-3AD203B41FA5}">
                      <a16:colId xmlns:a16="http://schemas.microsoft.com/office/drawing/2014/main" val="1975007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Potential Scenarios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07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Maximum Expenditure 2020-2023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271,544.4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90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Inflation Impact for 2024-2027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6,398.2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370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Savings and Efficiencies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(5,800.0)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615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Reduction in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Programmatic Activities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(598.2)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423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Maximum Expenditure at ZNG 2024-2027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271,544.4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699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Incremental Programmatic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4,527.0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7449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Unfunded ERP Implementation / IT Strategy and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 2,000.0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147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/>
                        <a:t>Maximum Expenditure at ZRG 2024-2027</a:t>
                      </a:r>
                      <a:r>
                        <a:rPr lang="en-US" b="1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278,071.4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13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Incremental Programmatic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10,745.0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378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Unfunded ERP Implementation / IT Strategy and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 1,580.0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691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/>
                        <a:t>Maximum Expenditure at SG’s Proposal 2024-2027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290,396.4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623881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07DC8-C5C1-7FA8-1EE7-6529CF7C6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5A9F5A6-3052-DCBB-4E8D-0A458521C600}"/>
              </a:ext>
            </a:extLst>
          </p:cNvPr>
          <p:cNvSpPr txBox="1">
            <a:spLocks/>
          </p:cNvSpPr>
          <p:nvPr/>
        </p:nvSpPr>
        <p:spPr>
          <a:xfrm>
            <a:off x="541609" y="5971531"/>
            <a:ext cx="11340212" cy="6300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900" b="1" baseline="30000" dirty="0">
                <a:cs typeface="Segoe UI"/>
              </a:rPr>
              <a:t>1</a:t>
            </a:r>
            <a:r>
              <a:rPr lang="en-US" sz="1900" dirty="0">
                <a:cs typeface="Segoe UI"/>
              </a:rPr>
              <a:t> Inflation in ZRG scenario is estimated at CHF 6,527.0.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1900" dirty="0">
              <a:cs typeface="Segoe UI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12B907-749E-4ABE-9A5F-1E1E4800C3A2}"/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4082013-c614-43e8-8f56-8882751e3115"/>
    <ds:schemaRef ds:uri="http://schemas.microsoft.com/office/infopath/2007/PartnerControls"/>
    <ds:schemaRef ds:uri="e1ea5536-24b9-4260-9b17-7e1470af855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172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Segoe UI Light</vt:lpstr>
      <vt:lpstr>WelcomeDoc</vt:lpstr>
      <vt:lpstr>Budget Committee during 76th Executive Council</vt:lpstr>
      <vt:lpstr>Goal of Budget Working Group</vt:lpstr>
      <vt:lpstr>Potential Maximum Expenditure Scenarios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EC-76-Budget Committee</dc:title>
  <dc:creator/>
  <cp:keywords/>
  <cp:lastModifiedBy/>
  <cp:revision>321</cp:revision>
  <dcterms:created xsi:type="dcterms:W3CDTF">2022-04-07T07:46:08Z</dcterms:created>
  <dcterms:modified xsi:type="dcterms:W3CDTF">2023-03-01T13:04:05Z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  <property fmtid="{D5CDD505-2E9C-101B-9397-08002B2CF9AE}" pid="3" name="MediaServiceImageTags">
    <vt:lpwstr/>
  </property>
</Properties>
</file>