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645" r:id="rId6"/>
    <p:sldId id="679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/>
        </p14:section>
        <p14:section name="Design, Morph, Annotate, Work Together, Tell Me" id="{B9B51309-D148-4332-87C2-07BE32FBCA3B}">
          <p14:sldIdLst>
            <p14:sldId id="256"/>
            <p14:sldId id="645"/>
            <p14:sldId id="6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A63FB0-9F45-4DF3-827A-D4708068B1CE}" v="3" dt="2023-03-01T09:39:44.6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241" autoAdjust="0"/>
  </p:normalViewPr>
  <p:slideViewPr>
    <p:cSldViewPr snapToGrid="0">
      <p:cViewPr varScale="1">
        <p:scale>
          <a:sx n="110" d="100"/>
          <a:sy n="110" d="100"/>
        </p:scale>
        <p:origin x="43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3/1/2023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3/1/2023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399" y="1164324"/>
            <a:ext cx="11197047" cy="2387600"/>
          </a:xfrm>
        </p:spPr>
        <p:txBody>
          <a:bodyPr anchor="ctr" anchorCtr="0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Budget Committee during 76</a:t>
            </a:r>
            <a:r>
              <a:rPr lang="en-US" sz="4800" baseline="30000" dirty="0">
                <a:solidFill>
                  <a:schemeClr val="bg1"/>
                </a:solidFill>
              </a:rPr>
              <a:t>th</a:t>
            </a:r>
            <a:r>
              <a:rPr lang="en-US" sz="4800" dirty="0">
                <a:solidFill>
                  <a:schemeClr val="bg1"/>
                </a:solidFill>
              </a:rPr>
              <a:t> Executive Council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399" y="3429000"/>
            <a:ext cx="9582736" cy="2831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latin typeface="+mj-lt"/>
              </a:rPr>
              <a:t>EC-76/Doc. 5 and EC-76/INF. 5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1 March 2023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570542" cy="640080"/>
          </a:xfrm>
        </p:spPr>
        <p:txBody>
          <a:bodyPr>
            <a:no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Goal of Budget Working Group</a:t>
            </a:r>
          </a:p>
        </p:txBody>
      </p:sp>
      <p:sp>
        <p:nvSpPr>
          <p:cNvPr id="7" name="Content Placeholder 17">
            <a:extLst>
              <a:ext uri="{FF2B5EF4-FFF2-40B4-BE49-F238E27FC236}">
                <a16:creationId xmlns:a16="http://schemas.microsoft.com/office/drawing/2014/main" id="{3D074406-0742-0549-BDD6-97EDFDB479C9}"/>
              </a:ext>
            </a:extLst>
          </p:cNvPr>
          <p:cNvSpPr txBox="1">
            <a:spLocks/>
          </p:cNvSpPr>
          <p:nvPr/>
        </p:nvSpPr>
        <p:spPr>
          <a:xfrm>
            <a:off x="541609" y="1524708"/>
            <a:ext cx="10770825" cy="48852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900" dirty="0">
                <a:cs typeface="Segoe UI"/>
              </a:rPr>
              <a:t>Identify during EC-76, </a:t>
            </a:r>
            <a:r>
              <a:rPr lang="en-US" sz="1900" dirty="0">
                <a:latin typeface="Segoe UI"/>
                <a:cs typeface="Segoe UI"/>
              </a:rPr>
              <a:t>if possible, a consensus Maximum Expenditure level for 2024-2027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900" dirty="0">
                <a:latin typeface="Segoe UI"/>
                <a:cs typeface="Segoe UI"/>
              </a:rPr>
              <a:t>Propose updates to the Recommendation to Cg-19 on the level of Maximum Expenditures for 2024-2027 (EC-76/Doc. 5)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900" dirty="0">
                <a:latin typeface="Segoe UI"/>
                <a:cs typeface="Segoe UI"/>
              </a:rPr>
              <a:t>Provide guidance to the Secretariat on modifications to the issued INF document in line with the above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1900" b="1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314D85C-6123-A779-C178-BB3CD0BFFA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98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570542" cy="640080"/>
          </a:xfrm>
        </p:spPr>
        <p:txBody>
          <a:bodyPr>
            <a:no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Potential Maximum Expenditure Scenarios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4DEE3B4-B079-355C-A205-9D7566E45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443635"/>
              </p:ext>
            </p:extLst>
          </p:nvPr>
        </p:nvGraphicFramePr>
        <p:xfrm>
          <a:off x="1489169" y="1364692"/>
          <a:ext cx="8691154" cy="445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287775">
                  <a:extLst>
                    <a:ext uri="{9D8B030D-6E8A-4147-A177-3AD203B41FA5}">
                      <a16:colId xmlns:a16="http://schemas.microsoft.com/office/drawing/2014/main" val="2374267272"/>
                    </a:ext>
                  </a:extLst>
                </a:gridCol>
                <a:gridCol w="2403379">
                  <a:extLst>
                    <a:ext uri="{9D8B030D-6E8A-4147-A177-3AD203B41FA5}">
                      <a16:colId xmlns:a16="http://schemas.microsoft.com/office/drawing/2014/main" val="19750076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Element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Potential Scenarios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4077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Maximum Expenditure 2020-2023</a:t>
                      </a:r>
                      <a:endParaRPr lang="en-US" b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271,544.4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2904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Inflation Impact for 2024-2027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6,398.2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7370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Savings and Efficiencies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(5,800.0)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6156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Reduction in </a:t>
                      </a:r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Programmatic Activities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(598.2)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4231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Maximum Expenditure at ZNG 2024-2027</a:t>
                      </a:r>
                      <a:endParaRPr lang="en-US" b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271,544.4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6990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Incremental Programmatic Priorities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4,527.0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7449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Unfunded ERP Implementation / IT Strategy and 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         2,000.0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1478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b="1" dirty="0"/>
                        <a:t>Maximum Expenditure at ZRG 2024-2027</a:t>
                      </a:r>
                      <a:r>
                        <a:rPr lang="en-US" b="1" baseline="30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278,071.4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1135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Incremental Programmatic Priorities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10,745.0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3781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Unfunded ERP Implementation / IT Strategy and 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         1,580.0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6914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b="1" dirty="0"/>
                        <a:t>Maximum Expenditure at SG’s Proposal 2024-2027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290,396.4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623881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407DC8-C5C1-7FA8-1EE7-6529CF7C6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5A9F5A6-3052-DCBB-4E8D-0A458521C600}"/>
              </a:ext>
            </a:extLst>
          </p:cNvPr>
          <p:cNvSpPr txBox="1">
            <a:spLocks/>
          </p:cNvSpPr>
          <p:nvPr/>
        </p:nvSpPr>
        <p:spPr>
          <a:xfrm>
            <a:off x="541609" y="5971531"/>
            <a:ext cx="11340212" cy="6300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1900" b="1" baseline="30000" dirty="0">
                <a:cs typeface="Segoe UI"/>
              </a:rPr>
              <a:t>1</a:t>
            </a:r>
            <a:r>
              <a:rPr lang="en-US" sz="1900" dirty="0">
                <a:cs typeface="Segoe UI"/>
              </a:rPr>
              <a:t> Inflation in ZRG scenario is estimated at CHF 6,527.0.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en-US" sz="1900" dirty="0">
              <a:cs typeface="Segoe UI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en-US" sz="19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87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108_Welcome to Powerpoint 2016_CLR_v2" id="{CAB9082A-965C-42BE-8170-C940D3319B60}" vid="{82B84162-888A-4FD2-BEC9-B29B6DB2C7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992D0F8FE95D4895F163129EBD78BE" ma:contentTypeVersion="" ma:contentTypeDescription="Create a new document." ma:contentTypeScope="" ma:versionID="da797970864175fcde6371f6a60ba74f">
  <xsd:schema xmlns:xsd="http://www.w3.org/2001/XMLSchema" xmlns:xs="http://www.w3.org/2001/XMLSchema" xmlns:p="http://schemas.microsoft.com/office/2006/metadata/properties" xmlns:ns2="1c5fc8e0-0999-4fb6-bf1f-7ab008e6dd1d" targetNamespace="http://schemas.microsoft.com/office/2006/metadata/properties" ma:root="true" ma:fieldsID="4b90bfc561bd565481a8f67666d1c250" ns2:_="">
    <xsd:import namespace="1c5fc8e0-0999-4fb6-bf1f-7ab008e6dd1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fc8e0-0999-4fb6-bf1f-7ab008e6dd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12B907-749E-4ABE-9A5F-1E1E4800C3A2}"/>
</file>

<file path=customXml/itemProps2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0072C5-DDE0-4258-BA7A-4D4B80DFA632}">
  <ds:schemaRefs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04082013-c614-43e8-8f56-8882751e3115"/>
    <ds:schemaRef ds:uri="http://schemas.microsoft.com/office/infopath/2007/PartnerControls"/>
    <ds:schemaRef ds:uri="e1ea5536-24b9-4260-9b17-7e1470af8550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0</TotalTime>
  <Words>172</Words>
  <Application>Microsoft Office PowerPoint</Application>
  <PresentationFormat>Widescreen</PresentationFormat>
  <Paragraphs>36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Segoe UI</vt:lpstr>
      <vt:lpstr>Segoe UI Light</vt:lpstr>
      <vt:lpstr>WelcomeDoc</vt:lpstr>
      <vt:lpstr>Budget Committee during 76th Executive Council</vt:lpstr>
      <vt:lpstr>Goal of Budget Working Group</vt:lpstr>
      <vt:lpstr>Potential Maximum Expenditure Scenarios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EC-76-Budget Committee</dc:title>
  <dc:creator/>
  <cp:keywords/>
  <cp:lastModifiedBy/>
  <cp:revision>321</cp:revision>
  <dcterms:created xsi:type="dcterms:W3CDTF">2022-04-07T07:46:08Z</dcterms:created>
  <dcterms:modified xsi:type="dcterms:W3CDTF">2023-03-01T13:04:05Z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0x0101002B992D0F8FE95D4895F163129EBD78BE</vt:lpwstr>
  </property>
  <property fmtid="{D5CDD505-2E9C-101B-9397-08002B2CF9AE}" pid="3" name="MediaServiceImageTags">
    <vt:lpwstr/>
  </property>
</Properties>
</file>